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42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9/3/2019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go.microsoft.com/fwlink/?LinkId=61717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315173879?app_id=12296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go.microsoft.com/fwlink/?LinkId=61717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go.microsoft.com/fwlink/?LinkId=61717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Senior Design Project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Week 1: Brainstorming Ideas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Presenter: Josheb P. Dayrit</a:t>
            </a:r>
          </a:p>
        </p:txBody>
      </p:sp>
      <p:pic>
        <p:nvPicPr>
          <p:cNvPr id="4" name="Picture 3" descr="PowerPoint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07283" y="5209538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1E64-5BC3-4FD4-B6E7-B58C963E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Project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4AE56-5B06-4317-B10C-2D28FE5678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930138"/>
            <a:ext cx="4416552" cy="3977640"/>
          </a:xfrm>
        </p:spPr>
        <p:txBody>
          <a:bodyPr>
            <a:normAutofit/>
          </a:bodyPr>
          <a:lstStyle/>
          <a:p>
            <a:r>
              <a:rPr lang="en-US" sz="2400" dirty="0"/>
              <a:t>Step 2:</a:t>
            </a:r>
          </a:p>
          <a:p>
            <a:r>
              <a:rPr lang="en-US" sz="1600" dirty="0"/>
              <a:t>OpenCV (Open Source Computer Vision) was used to </a:t>
            </a:r>
            <a:r>
              <a:rPr lang="en-US" sz="1600" b="1" dirty="0">
                <a:solidFill>
                  <a:srgbClr val="FF0000"/>
                </a:solidFill>
              </a:rPr>
              <a:t>track</a:t>
            </a:r>
            <a:r>
              <a:rPr lang="en-US" sz="1600" dirty="0"/>
              <a:t> gestures and motions. </a:t>
            </a:r>
          </a:p>
          <a:p>
            <a:r>
              <a:rPr lang="en-US" sz="1600" dirty="0"/>
              <a:t>The neural network tried to figure out which alphabet was represented by the tracked gestures.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BBEAC1-E62F-41D1-A69C-AC080F5EF9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95" y="1765735"/>
            <a:ext cx="5885399" cy="332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14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DB77-8E84-4E11-A0BF-FAE3D2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14925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“Turn Your Own PC into a Personal Karaoke Machine”</a:t>
            </a:r>
          </a:p>
        </p:txBody>
      </p:sp>
      <p:pic>
        <p:nvPicPr>
          <p:cNvPr id="5" name="Picture 4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5BF9E7FA-F49B-4332-8B2D-68A4C9448B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1435608"/>
            <a:ext cx="661940" cy="661940"/>
          </a:xfrm>
          <a:prstGeom prst="rect">
            <a:avLst/>
          </a:prstGeom>
        </p:spPr>
      </p:pic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12CC3BC4-AF4E-4EF2-8749-148E7B55E042}"/>
              </a:ext>
            </a:extLst>
          </p:cNvPr>
          <p:cNvSpPr txBox="1">
            <a:spLocks/>
          </p:cNvSpPr>
          <p:nvPr/>
        </p:nvSpPr>
        <p:spPr>
          <a:xfrm>
            <a:off x="1201436" y="1680890"/>
            <a:ext cx="4585731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Why? 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CE93BBCC-4197-47AB-8486-F5F272FC1A6E}"/>
              </a:ext>
            </a:extLst>
          </p:cNvPr>
          <p:cNvSpPr txBox="1">
            <a:spLocks/>
          </p:cNvSpPr>
          <p:nvPr/>
        </p:nvSpPr>
        <p:spPr>
          <a:xfrm>
            <a:off x="539496" y="2341955"/>
            <a:ext cx="10889951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Because karaoke is a 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popular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form of entertainment.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0683977D-0A4C-4F47-A936-FE85531A81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3003020"/>
            <a:ext cx="661940" cy="661940"/>
          </a:xfrm>
          <a:prstGeom prst="rect">
            <a:avLst/>
          </a:prstGeom>
        </p:spPr>
      </p:pic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29A6F59C-73FE-4AC8-895D-C8D82457F594}"/>
              </a:ext>
            </a:extLst>
          </p:cNvPr>
          <p:cNvSpPr txBox="1">
            <a:spLocks/>
          </p:cNvSpPr>
          <p:nvPr/>
        </p:nvSpPr>
        <p:spPr>
          <a:xfrm>
            <a:off x="1201436" y="3248302"/>
            <a:ext cx="4585731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Pros? 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B0E54EBA-60D6-4763-AC0A-7796D9B62578}"/>
              </a:ext>
            </a:extLst>
          </p:cNvPr>
          <p:cNvSpPr txBox="1">
            <a:spLocks/>
          </p:cNvSpPr>
          <p:nvPr/>
        </p:nvSpPr>
        <p:spPr>
          <a:xfrm>
            <a:off x="521207" y="4012432"/>
            <a:ext cx="11188440" cy="4166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Inexpensive. Convenient. Customizable. Most karaoke machines are </a:t>
            </a:r>
            <a:r>
              <a:rPr lang="en-US" sz="1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heavy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both on the </a:t>
            </a:r>
            <a:r>
              <a:rPr lang="en-US" sz="1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body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your </a:t>
            </a:r>
            <a:r>
              <a:rPr lang="en-US" sz="1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pockets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6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7681-1DBD-48D5-862D-AEE988F3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922110" cy="640080"/>
          </a:xfrm>
        </p:spPr>
        <p:txBody>
          <a:bodyPr>
            <a:normAutofit/>
          </a:bodyPr>
          <a:lstStyle/>
          <a:p>
            <a:r>
              <a:rPr lang="en-US" dirty="0"/>
              <a:t>Design Requirements</a:t>
            </a:r>
          </a:p>
        </p:txBody>
      </p:sp>
      <p:grpSp>
        <p:nvGrpSpPr>
          <p:cNvPr id="4" name="Group 3" descr="Small circle with number 1 inside  indicating step 1">
            <a:extLst>
              <a:ext uri="{FF2B5EF4-FFF2-40B4-BE49-F238E27FC236}">
                <a16:creationId xmlns:a16="http://schemas.microsoft.com/office/drawing/2014/main" id="{6DEEE700-04BF-49A2-BB78-99B415EBB368}"/>
              </a:ext>
            </a:extLst>
          </p:cNvPr>
          <p:cNvGrpSpPr/>
          <p:nvPr/>
        </p:nvGrpSpPr>
        <p:grpSpPr bwMode="blackWhite">
          <a:xfrm>
            <a:off x="521207" y="2329375"/>
            <a:ext cx="558179" cy="409838"/>
            <a:chOff x="6953426" y="711274"/>
            <a:chExt cx="558179" cy="409838"/>
          </a:xfrm>
        </p:grpSpPr>
        <p:sp>
          <p:nvSpPr>
            <p:cNvPr id="5" name="Oval 4" descr="Small circle">
              <a:extLst>
                <a:ext uri="{FF2B5EF4-FFF2-40B4-BE49-F238E27FC236}">
                  <a16:creationId xmlns:a16="http://schemas.microsoft.com/office/drawing/2014/main" id="{3BFCE466-204D-4AE9-8F3A-8E6AD4B5790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 descr="Number 1">
              <a:extLst>
                <a:ext uri="{FF2B5EF4-FFF2-40B4-BE49-F238E27FC236}">
                  <a16:creationId xmlns:a16="http://schemas.microsoft.com/office/drawing/2014/main" id="{E79BA1F8-B462-462F-B5C4-1D188F98DD8F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7062D986-76EB-4694-B214-F57CB6D4531E}"/>
              </a:ext>
            </a:extLst>
          </p:cNvPr>
          <p:cNvSpPr txBox="1">
            <a:spLocks/>
          </p:cNvSpPr>
          <p:nvPr/>
        </p:nvSpPr>
        <p:spPr>
          <a:xfrm>
            <a:off x="1074331" y="2324340"/>
            <a:ext cx="10368986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universal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one-size-fits-all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method of separating the instrumentals and vocals of an audio file (.wav, .mp3, .mp4). 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8" name="Group 7" descr="Small circle with number 1 inside  indicating step 1">
            <a:extLst>
              <a:ext uri="{FF2B5EF4-FFF2-40B4-BE49-F238E27FC236}">
                <a16:creationId xmlns:a16="http://schemas.microsoft.com/office/drawing/2014/main" id="{C689BA93-C9FC-40B5-AA37-0E829E8FB638}"/>
              </a:ext>
            </a:extLst>
          </p:cNvPr>
          <p:cNvGrpSpPr/>
          <p:nvPr/>
        </p:nvGrpSpPr>
        <p:grpSpPr bwMode="blackWhite">
          <a:xfrm>
            <a:off x="521207" y="3553326"/>
            <a:ext cx="558179" cy="409838"/>
            <a:chOff x="6953426" y="711274"/>
            <a:chExt cx="558179" cy="409838"/>
          </a:xfrm>
        </p:grpSpPr>
        <p:sp>
          <p:nvSpPr>
            <p:cNvPr id="9" name="Oval 8" descr="Small circle">
              <a:extLst>
                <a:ext uri="{FF2B5EF4-FFF2-40B4-BE49-F238E27FC236}">
                  <a16:creationId xmlns:a16="http://schemas.microsoft.com/office/drawing/2014/main" id="{306CCE68-2A87-421D-A518-1EA28BBE37E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 descr="Number 1">
              <a:extLst>
                <a:ext uri="{FF2B5EF4-FFF2-40B4-BE49-F238E27FC236}">
                  <a16:creationId xmlns:a16="http://schemas.microsoft.com/office/drawing/2014/main" id="{7DB7328D-F14D-47E0-BC83-042102ABF07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C2119B73-A681-4832-A612-B22A1BAC1D6A}"/>
              </a:ext>
            </a:extLst>
          </p:cNvPr>
          <p:cNvSpPr txBox="1">
            <a:spLocks/>
          </p:cNvSpPr>
          <p:nvPr/>
        </p:nvSpPr>
        <p:spPr>
          <a:xfrm>
            <a:off x="1074331" y="3552865"/>
            <a:ext cx="10368986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scoring system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gauges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pitch accuracy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comparing the karaoke singer to original singer.   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8309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48F6-71A2-4A35-A422-8F35B056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Decomposition Example</a:t>
            </a:r>
          </a:p>
        </p:txBody>
      </p:sp>
      <p:pic>
        <p:nvPicPr>
          <p:cNvPr id="4" name="Online Media 3" title="'Daft Punk - Get Lucky' STEMs isolation from stereo using Convolutional Neural Networks">
            <a:hlinkClick r:id="" action="ppaction://media"/>
            <a:extLst>
              <a:ext uri="{FF2B5EF4-FFF2-40B4-BE49-F238E27FC236}">
                <a16:creationId xmlns:a16="http://schemas.microsoft.com/office/drawing/2014/main" id="{DF1898DB-62BE-435B-AE72-37FDBB127BD9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1118" y="2058633"/>
            <a:ext cx="8269764" cy="2740734"/>
          </a:xfrm>
          <a:prstGeom prst="rect">
            <a:avLst/>
          </a:prstGeom>
        </p:spPr>
      </p:pic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F12F400C-B3D2-45B9-940D-1E85507801AB}"/>
              </a:ext>
            </a:extLst>
          </p:cNvPr>
          <p:cNvSpPr txBox="1">
            <a:spLocks/>
          </p:cNvSpPr>
          <p:nvPr/>
        </p:nvSpPr>
        <p:spPr>
          <a:xfrm>
            <a:off x="1570500" y="5173313"/>
            <a:ext cx="10368986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Isolating the Instrumental and the Vocals of a Song Using a Convolutional Neutral Network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1094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C053-AFA3-422A-B6B8-DE8CB75D1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Implementation of Scoring System</a:t>
            </a:r>
          </a:p>
        </p:txBody>
      </p:sp>
      <p:pic>
        <p:nvPicPr>
          <p:cNvPr id="4" name="Picture 3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719157DB-9F62-4D59-86E1-3A1610D10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1577650"/>
            <a:ext cx="661940" cy="661940"/>
          </a:xfrm>
          <a:prstGeom prst="rect">
            <a:avLst/>
          </a:prstGeom>
        </p:spPr>
      </p:pic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43B14A55-686E-45E4-8808-621AEDB881BF}"/>
              </a:ext>
            </a:extLst>
          </p:cNvPr>
          <p:cNvSpPr txBox="1">
            <a:spLocks/>
          </p:cNvSpPr>
          <p:nvPr/>
        </p:nvSpPr>
        <p:spPr>
          <a:xfrm>
            <a:off x="1183147" y="1822932"/>
            <a:ext cx="9585467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Through </a:t>
            </a:r>
            <a:r>
              <a:rPr lang="en-US" sz="2000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LibROSA</a:t>
            </a:r>
            <a:r>
              <a:rPr lang="en-US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a Python Library for Audio Processing and Analysis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D10BE7A5-78B6-4C0F-8CC3-23B463736ED2}"/>
              </a:ext>
            </a:extLst>
          </p:cNvPr>
          <p:cNvSpPr txBox="1">
            <a:spLocks/>
          </p:cNvSpPr>
          <p:nvPr/>
        </p:nvSpPr>
        <p:spPr>
          <a:xfrm>
            <a:off x="521207" y="2632891"/>
            <a:ext cx="10889951" cy="217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LibROSA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functions can take audio files as an input and generate 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spectrograms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(with time as x, and frequency as y) as outputs. Frequency will be the 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observed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variable here.</a:t>
            </a:r>
          </a:p>
          <a:p>
            <a:pPr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ompare 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frequencies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Because certain frequencies correspond to specific notes. We can distinguish notes in a song based on their frequencies. </a:t>
            </a: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comparing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spectrogram of the original singer with the spectrogram of the karaoke singer, we can see if the 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recorded frequencies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similar. Based on how similar they are, a score can be generated. </a:t>
            </a:r>
          </a:p>
        </p:txBody>
      </p:sp>
    </p:spTree>
    <p:extLst>
      <p:ext uri="{BB962C8B-B14F-4D97-AF65-F5344CB8AC3E}">
        <p14:creationId xmlns:p14="http://schemas.microsoft.com/office/powerpoint/2010/main" val="321507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3E7C-9D43-4798-8076-FC1746A0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LibROSA</a:t>
            </a:r>
            <a:r>
              <a:rPr lang="en-US" dirty="0"/>
              <a:t> </a:t>
            </a:r>
            <a:r>
              <a:rPr lang="en-US" dirty="0" err="1"/>
              <a:t>Melspectograms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6F217-B6A7-4036-829D-54679BBB87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E79BF1-24E3-4BA5-97E1-3D536A0C6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843088"/>
            <a:ext cx="703897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47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DB77-8E84-4E11-A0BF-FAE3D2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9918933" cy="640080"/>
          </a:xfrm>
        </p:spPr>
        <p:txBody>
          <a:bodyPr>
            <a:normAutofit/>
          </a:bodyPr>
          <a:lstStyle/>
          <a:p>
            <a:r>
              <a:rPr lang="en-US" dirty="0"/>
              <a:t>“A Neutral Network ASL (American Sign Language) Translator”</a:t>
            </a:r>
          </a:p>
        </p:txBody>
      </p:sp>
      <p:pic>
        <p:nvPicPr>
          <p:cNvPr id="5" name="Picture 4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5BF9E7FA-F49B-4332-8B2D-68A4C9448B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1435608"/>
            <a:ext cx="661940" cy="661940"/>
          </a:xfrm>
          <a:prstGeom prst="rect">
            <a:avLst/>
          </a:prstGeom>
        </p:spPr>
      </p:pic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12CC3BC4-AF4E-4EF2-8749-148E7B55E042}"/>
              </a:ext>
            </a:extLst>
          </p:cNvPr>
          <p:cNvSpPr txBox="1">
            <a:spLocks/>
          </p:cNvSpPr>
          <p:nvPr/>
        </p:nvSpPr>
        <p:spPr>
          <a:xfrm>
            <a:off x="1201436" y="1680890"/>
            <a:ext cx="4585731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Why? 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CE93BBCC-4197-47AB-8486-F5F272FC1A6E}"/>
              </a:ext>
            </a:extLst>
          </p:cNvPr>
          <p:cNvSpPr txBox="1">
            <a:spLocks/>
          </p:cNvSpPr>
          <p:nvPr/>
        </p:nvSpPr>
        <p:spPr>
          <a:xfrm>
            <a:off x="539496" y="2341955"/>
            <a:ext cx="10889951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 tool 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deaf persons, specifically through mediums such as Skype or FaceTime.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0683977D-0A4C-4F47-A936-FE85531A81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3003020"/>
            <a:ext cx="661940" cy="661940"/>
          </a:xfrm>
          <a:prstGeom prst="rect">
            <a:avLst/>
          </a:prstGeom>
        </p:spPr>
      </p:pic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29A6F59C-73FE-4AC8-895D-C8D82457F594}"/>
              </a:ext>
            </a:extLst>
          </p:cNvPr>
          <p:cNvSpPr txBox="1">
            <a:spLocks/>
          </p:cNvSpPr>
          <p:nvPr/>
        </p:nvSpPr>
        <p:spPr>
          <a:xfrm>
            <a:off x="1201436" y="3248302"/>
            <a:ext cx="4585731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Pros? 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B0E54EBA-60D6-4763-AC0A-7796D9B62578}"/>
              </a:ext>
            </a:extLst>
          </p:cNvPr>
          <p:cNvSpPr txBox="1">
            <a:spLocks/>
          </p:cNvSpPr>
          <p:nvPr/>
        </p:nvSpPr>
        <p:spPr>
          <a:xfrm>
            <a:off x="521207" y="4012432"/>
            <a:ext cx="11188440" cy="4166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not have to </a:t>
            </a:r>
            <a:r>
              <a:rPr lang="en-US" sz="1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hire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translator. Do not have to </a:t>
            </a:r>
            <a:r>
              <a:rPr lang="en-US" sz="1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ASL. </a:t>
            </a:r>
            <a:r>
              <a:rPr lang="en-US" sz="1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Easy-to-use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since the neural network does </a:t>
            </a:r>
            <a:r>
              <a:rPr lang="en-US" sz="1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work.   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454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7681-1DBD-48D5-862D-AEE988F3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922110" cy="640080"/>
          </a:xfrm>
        </p:spPr>
        <p:txBody>
          <a:bodyPr>
            <a:normAutofit/>
          </a:bodyPr>
          <a:lstStyle/>
          <a:p>
            <a:r>
              <a:rPr lang="en-US" dirty="0"/>
              <a:t>Design Requirements</a:t>
            </a:r>
          </a:p>
        </p:txBody>
      </p:sp>
      <p:grpSp>
        <p:nvGrpSpPr>
          <p:cNvPr id="4" name="Group 3" descr="Small circle with number 1 inside  indicating step 1">
            <a:extLst>
              <a:ext uri="{FF2B5EF4-FFF2-40B4-BE49-F238E27FC236}">
                <a16:creationId xmlns:a16="http://schemas.microsoft.com/office/drawing/2014/main" id="{6DEEE700-04BF-49A2-BB78-99B415EBB368}"/>
              </a:ext>
            </a:extLst>
          </p:cNvPr>
          <p:cNvGrpSpPr/>
          <p:nvPr/>
        </p:nvGrpSpPr>
        <p:grpSpPr bwMode="blackWhite">
          <a:xfrm>
            <a:off x="521207" y="2329375"/>
            <a:ext cx="558179" cy="409838"/>
            <a:chOff x="6953426" y="711274"/>
            <a:chExt cx="558179" cy="409838"/>
          </a:xfrm>
        </p:grpSpPr>
        <p:sp>
          <p:nvSpPr>
            <p:cNvPr id="5" name="Oval 4" descr="Small circle">
              <a:extLst>
                <a:ext uri="{FF2B5EF4-FFF2-40B4-BE49-F238E27FC236}">
                  <a16:creationId xmlns:a16="http://schemas.microsoft.com/office/drawing/2014/main" id="{3BFCE466-204D-4AE9-8F3A-8E6AD4B5790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 descr="Number 1">
              <a:extLst>
                <a:ext uri="{FF2B5EF4-FFF2-40B4-BE49-F238E27FC236}">
                  <a16:creationId xmlns:a16="http://schemas.microsoft.com/office/drawing/2014/main" id="{E79BA1F8-B462-462F-B5C4-1D188F98DD8F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7062D986-76EB-4694-B214-F57CB6D4531E}"/>
              </a:ext>
            </a:extLst>
          </p:cNvPr>
          <p:cNvSpPr txBox="1">
            <a:spLocks/>
          </p:cNvSpPr>
          <p:nvPr/>
        </p:nvSpPr>
        <p:spPr>
          <a:xfrm>
            <a:off x="1074331" y="2324340"/>
            <a:ext cx="10368986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neutral network that is trained to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recognize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ASL gestures and motions, converting them to text in real-time. 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8" name="Group 7" descr="Small circle with number 1 inside  indicating step 1">
            <a:extLst>
              <a:ext uri="{FF2B5EF4-FFF2-40B4-BE49-F238E27FC236}">
                <a16:creationId xmlns:a16="http://schemas.microsoft.com/office/drawing/2014/main" id="{C689BA93-C9FC-40B5-AA37-0E829E8FB638}"/>
              </a:ext>
            </a:extLst>
          </p:cNvPr>
          <p:cNvGrpSpPr/>
          <p:nvPr/>
        </p:nvGrpSpPr>
        <p:grpSpPr bwMode="blackWhite">
          <a:xfrm>
            <a:off x="521207" y="3553326"/>
            <a:ext cx="558179" cy="409838"/>
            <a:chOff x="6953426" y="711274"/>
            <a:chExt cx="558179" cy="409838"/>
          </a:xfrm>
        </p:grpSpPr>
        <p:sp>
          <p:nvSpPr>
            <p:cNvPr id="9" name="Oval 8" descr="Small circle">
              <a:extLst>
                <a:ext uri="{FF2B5EF4-FFF2-40B4-BE49-F238E27FC236}">
                  <a16:creationId xmlns:a16="http://schemas.microsoft.com/office/drawing/2014/main" id="{306CCE68-2A87-421D-A518-1EA28BBE37E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 descr="Number 1">
              <a:extLst>
                <a:ext uri="{FF2B5EF4-FFF2-40B4-BE49-F238E27FC236}">
                  <a16:creationId xmlns:a16="http://schemas.microsoft.com/office/drawing/2014/main" id="{7DB7328D-F14D-47E0-BC83-042102ABF07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C2119B73-A681-4832-A612-B22A1BAC1D6A}"/>
              </a:ext>
            </a:extLst>
          </p:cNvPr>
          <p:cNvSpPr txBox="1">
            <a:spLocks/>
          </p:cNvSpPr>
          <p:nvPr/>
        </p:nvSpPr>
        <p:spPr>
          <a:xfrm>
            <a:off x="1074331" y="3552865"/>
            <a:ext cx="10368986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0FBD1481-0DC2-4203-B0DD-2781BF73885A}"/>
              </a:ext>
            </a:extLst>
          </p:cNvPr>
          <p:cNvSpPr txBox="1">
            <a:spLocks/>
          </p:cNvSpPr>
          <p:nvPr/>
        </p:nvSpPr>
        <p:spPr>
          <a:xfrm>
            <a:off x="1074331" y="3552864"/>
            <a:ext cx="10368986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 of conversion from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speech to ASL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to allow two-way interactions. The same neutral network can be trained for this purpose, as well.  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81550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1E64-5BC3-4FD4-B6E7-B58C963E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Project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4AE56-5B06-4317-B10C-2D28FE5678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930138"/>
            <a:ext cx="4416552" cy="3977640"/>
          </a:xfrm>
        </p:spPr>
        <p:txBody>
          <a:bodyPr>
            <a:normAutofit/>
          </a:bodyPr>
          <a:lstStyle/>
          <a:p>
            <a:r>
              <a:rPr lang="en-US" sz="2400" dirty="0"/>
              <a:t>Step 1:</a:t>
            </a:r>
          </a:p>
          <a:p>
            <a:r>
              <a:rPr lang="en-US" sz="1600" dirty="0"/>
              <a:t>An ASL dataset was used as </a:t>
            </a:r>
            <a:r>
              <a:rPr lang="en-US" sz="1600" b="1" dirty="0">
                <a:solidFill>
                  <a:srgbClr val="FF0000"/>
                </a:solidFill>
              </a:rPr>
              <a:t>training material </a:t>
            </a:r>
            <a:r>
              <a:rPr lang="en-US" sz="1600" dirty="0"/>
              <a:t>for a </a:t>
            </a:r>
            <a:r>
              <a:rPr lang="en-US" sz="1600" b="1" dirty="0">
                <a:solidFill>
                  <a:srgbClr val="FF0000"/>
                </a:solidFill>
              </a:rPr>
              <a:t>neutral network</a:t>
            </a:r>
            <a:r>
              <a:rPr lang="en-US" sz="1600" dirty="0"/>
              <a:t>. </a:t>
            </a:r>
          </a:p>
          <a:p>
            <a:r>
              <a:rPr lang="en-US" sz="1600" dirty="0"/>
              <a:t>Dataset (which is a series of images depicting the English alphabet) is on the right.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EAC861-75D0-4736-9EE6-0564E40B0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74" y="1600423"/>
            <a:ext cx="6167581" cy="462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124373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A670225-786D-4D35-95D2-EE23BCCC822D}" vid="{047B070F-071F-4F7E-B21E-00157DBF8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ED6A94-6CEC-4690-B5D0-3E831BCC769C}">
  <ds:schemaRefs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8F36FF-D6F8-4F25-B1D6-7893F2294B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0B3179-FCE1-482B-B473-8B7BB6F9A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 2016</Template>
  <TotalTime>0</TotalTime>
  <Words>424</Words>
  <Application>Microsoft Office PowerPoint</Application>
  <PresentationFormat>Widescreen</PresentationFormat>
  <Paragraphs>40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Segoe UI Semibold</vt:lpstr>
      <vt:lpstr>WelcomeDoc</vt:lpstr>
      <vt:lpstr>Senior Design Project I</vt:lpstr>
      <vt:lpstr>“Turn Your Own PC into a Personal Karaoke Machine”</vt:lpstr>
      <vt:lpstr>Design Requirements</vt:lpstr>
      <vt:lpstr>Audio Decomposition Example</vt:lpstr>
      <vt:lpstr>Possible Implementation of Scoring System</vt:lpstr>
      <vt:lpstr>LibROSA Melspectograms</vt:lpstr>
      <vt:lpstr>“A Neutral Network ASL (American Sign Language) Translator”</vt:lpstr>
      <vt:lpstr>Design Requirements</vt:lpstr>
      <vt:lpstr>Similar Project (1)</vt:lpstr>
      <vt:lpstr>Similar Project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2019-09-03T23:19:09Z</dcterms:created>
  <dcterms:modified xsi:type="dcterms:W3CDTF">2019-09-04T14:48:50Z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